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9" r:id="rId2"/>
    <p:sldId id="262" r:id="rId3"/>
    <p:sldId id="263" r:id="rId4"/>
  </p:sldIdLst>
  <p:sldSz cx="9144000" cy="6858000" type="screen4x3"/>
  <p:notesSz cx="7102475" cy="93884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FA26"/>
    <a:srgbClr val="FF9900"/>
    <a:srgbClr val="B11D91"/>
    <a:srgbClr val="66FF33"/>
    <a:srgbClr val="99CCFF"/>
    <a:srgbClr val="33CCFF"/>
    <a:srgbClr val="49BC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4" autoAdjust="0"/>
    <p:restoredTop sz="94660"/>
  </p:normalViewPr>
  <p:slideViewPr>
    <p:cSldViewPr>
      <p:cViewPr varScale="1">
        <p:scale>
          <a:sx n="93" d="100"/>
          <a:sy n="93" d="100"/>
        </p:scale>
        <p:origin x="124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22727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16F62-1F45-425B-80DE-CC19ABD7BB43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2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2727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8410A-2D12-405C-94B8-AD4E8C384B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4215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106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482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0005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386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4597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6881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742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1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733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2118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728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689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1770755" y="764704"/>
            <a:ext cx="2160240" cy="3235851"/>
          </a:xfrm>
          <a:prstGeom prst="rect">
            <a:avLst/>
          </a:prstGeom>
          <a:noFill/>
          <a:ln w="88900">
            <a:solidFill>
              <a:srgbClr val="63FA26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057584" y="754567"/>
            <a:ext cx="2160240" cy="3245988"/>
          </a:xfrm>
          <a:prstGeom prst="rect">
            <a:avLst/>
          </a:prstGeom>
          <a:noFill/>
          <a:ln w="88900">
            <a:solidFill>
              <a:srgbClr val="63FA26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4" name="10 Imagen"/>
          <p:cNvPicPr>
            <a:picLocks noChangeAspect="1"/>
          </p:cNvPicPr>
          <p:nvPr/>
        </p:nvPicPr>
        <p:blipFill>
          <a:blip r:embed="rId2" cstate="print">
            <a:lum bright="10000" contras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487" b="89960" l="8909" r="89949">
                        <a14:foregroundMark x1="8909" y1="4487" x2="32381" y2="5464"/>
                        <a14:backgroundMark x1="14220" y1="45446" x2="23644" y2="37050"/>
                      </a14:backgroundRemoval>
                    </a14:imgEffect>
                    <a14:imgEffect>
                      <a14:saturation sat="3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4811" y="761164"/>
            <a:ext cx="2023996" cy="3143931"/>
          </a:xfrm>
          <a:prstGeom prst="rect">
            <a:avLst/>
          </a:prstGeom>
          <a:ln>
            <a:solidFill>
              <a:srgbClr val="63FA26"/>
            </a:solidFill>
          </a:ln>
        </p:spPr>
      </p:pic>
      <p:sp>
        <p:nvSpPr>
          <p:cNvPr id="45" name="Rectángulo 44"/>
          <p:cNvSpPr/>
          <p:nvPr/>
        </p:nvSpPr>
        <p:spPr>
          <a:xfrm>
            <a:off x="893285" y="4221088"/>
            <a:ext cx="6271003" cy="240065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100" b="1" dirty="0"/>
              <a:t>Credencial de alumno</a:t>
            </a:r>
          </a:p>
          <a:p>
            <a:r>
              <a:rPr lang="es-ES" sz="1100" dirty="0"/>
              <a:t>Antes de imprimir la credencial se deberán considerar los siguientes aspectos: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con letras mayúsculas.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el nombre del alumno, CURP,  grupo al que pertenecen ,turno y pegar fotografía del alumno.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el nombre del padre o tutor, el domicilio del alumno , teléfonos y pegar fotografía del tutor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/>
              <a:t>La impresión deberá ser en hoja blanca y tinta a </a:t>
            </a:r>
            <a:r>
              <a:rPr lang="es-ES" sz="2000" b="1" dirty="0">
                <a:solidFill>
                  <a:srgbClr val="63FA26"/>
                </a:solidFill>
              </a:rPr>
              <a:t>color VERDE LIMÓN </a:t>
            </a:r>
            <a:r>
              <a:rPr lang="es-ES" sz="2000" b="1" dirty="0"/>
              <a:t>el contorno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Firmar el alumno 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Entregar la credencial al departamento de control escolar para, sello y firma del director.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Enmicar la credencial  para entrar al plantel.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100" dirty="0"/>
          </a:p>
          <a:p>
            <a:r>
              <a:rPr lang="es-ES" sz="1100" dirty="0"/>
              <a:t>Nota  </a:t>
            </a:r>
            <a:r>
              <a:rPr lang="es-ES" sz="1100" b="1" dirty="0"/>
              <a:t>DEBERÁ SUSTITUIR  LAS </a:t>
            </a:r>
            <a:r>
              <a:rPr lang="es-ES" sz="1100" b="1" dirty="0" err="1"/>
              <a:t>xxxxxx</a:t>
            </a:r>
            <a:r>
              <a:rPr lang="es-ES" sz="1100" b="1" dirty="0"/>
              <a:t> POR LA INFORMACIÓN SOLICITADA </a:t>
            </a:r>
          </a:p>
        </p:txBody>
      </p:sp>
      <p:pic>
        <p:nvPicPr>
          <p:cNvPr id="47" name="Picture 12" descr="escudo1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6140" y="832213"/>
            <a:ext cx="342858" cy="29464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48" name="WordArt 13"/>
          <p:cNvSpPr>
            <a:spLocks noChangeArrowheads="1" noChangeShapeType="1" noTextEdit="1"/>
          </p:cNvSpPr>
          <p:nvPr/>
        </p:nvSpPr>
        <p:spPr bwMode="auto">
          <a:xfrm>
            <a:off x="1907704" y="1142524"/>
            <a:ext cx="1856076" cy="25872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</a:t>
            </a:r>
          </a:p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CICLO ESCOLAR 2026 - 2027</a:t>
            </a:r>
          </a:p>
        </p:txBody>
      </p:sp>
      <p:cxnSp>
        <p:nvCxnSpPr>
          <p:cNvPr id="49" name="28 Conector recto"/>
          <p:cNvCxnSpPr/>
          <p:nvPr/>
        </p:nvCxnSpPr>
        <p:spPr>
          <a:xfrm>
            <a:off x="1964880" y="2917883"/>
            <a:ext cx="1794118" cy="7061"/>
          </a:xfrm>
          <a:prstGeom prst="line">
            <a:avLst/>
          </a:prstGeom>
          <a:ln>
            <a:solidFill>
              <a:srgbClr val="63FA26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2" name="AutoShape 6"/>
          <p:cNvSpPr>
            <a:spLocks noChangeArrowheads="1"/>
          </p:cNvSpPr>
          <p:nvPr/>
        </p:nvSpPr>
        <p:spPr bwMode="auto">
          <a:xfrm>
            <a:off x="1915741" y="1432342"/>
            <a:ext cx="864096" cy="1088563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63FA26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Foto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Alumno </a:t>
            </a: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3"/>
          <p:cNvSpPr txBox="1">
            <a:spLocks noChangeArrowheads="1"/>
          </p:cNvSpPr>
          <p:nvPr/>
        </p:nvSpPr>
        <p:spPr bwMode="auto">
          <a:xfrm>
            <a:off x="1851799" y="2556759"/>
            <a:ext cx="1856076" cy="2245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XXXXXXXXXXXXXXXX</a:t>
            </a:r>
          </a:p>
        </p:txBody>
      </p:sp>
      <p:sp>
        <p:nvSpPr>
          <p:cNvPr id="54" name="Text Box 3"/>
          <p:cNvSpPr txBox="1">
            <a:spLocks noChangeArrowheads="1"/>
          </p:cNvSpPr>
          <p:nvPr/>
        </p:nvSpPr>
        <p:spPr bwMode="auto">
          <a:xfrm>
            <a:off x="2188956" y="2835641"/>
            <a:ext cx="1385844" cy="11140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NOMBRE DEL ALUMNO</a:t>
            </a:r>
            <a:endParaRPr kumimoji="0" lang="es-E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3"/>
          <p:cNvSpPr txBox="1">
            <a:spLocks noChangeArrowheads="1"/>
          </p:cNvSpPr>
          <p:nvPr/>
        </p:nvSpPr>
        <p:spPr bwMode="auto">
          <a:xfrm>
            <a:off x="1882756" y="3000106"/>
            <a:ext cx="1936238" cy="2153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15000"/>
              </a:lnSpc>
            </a:pPr>
            <a:r>
              <a:rPr lang="es-ES" sz="1000" b="1" dirty="0">
                <a:latin typeface="+mj-lt"/>
                <a:ea typeface="Calibri"/>
                <a:cs typeface="Times New Roman"/>
              </a:rPr>
              <a:t>XXXXXXXXXXXXXXXXXX</a:t>
            </a:r>
          </a:p>
        </p:txBody>
      </p:sp>
      <p:sp>
        <p:nvSpPr>
          <p:cNvPr id="56" name="Text Box 3"/>
          <p:cNvSpPr txBox="1">
            <a:spLocks noChangeArrowheads="1"/>
          </p:cNvSpPr>
          <p:nvPr/>
        </p:nvSpPr>
        <p:spPr bwMode="auto">
          <a:xfrm>
            <a:off x="2245725" y="3179298"/>
            <a:ext cx="720509" cy="295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CURP:</a:t>
            </a:r>
          </a:p>
        </p:txBody>
      </p:sp>
      <p:sp>
        <p:nvSpPr>
          <p:cNvPr id="57" name="Text Box 3"/>
          <p:cNvSpPr txBox="1">
            <a:spLocks noChangeArrowheads="1"/>
          </p:cNvSpPr>
          <p:nvPr/>
        </p:nvSpPr>
        <p:spPr bwMode="auto">
          <a:xfrm>
            <a:off x="1843674" y="3322943"/>
            <a:ext cx="784088" cy="24018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GRADO</a:t>
            </a:r>
            <a:r>
              <a:rPr kumimoji="0" lang="es-E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:</a:t>
            </a:r>
            <a:r>
              <a:rPr kumimoji="0" lang="es-E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1°</a:t>
            </a:r>
            <a:endParaRPr kumimoji="0" lang="es-E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513076" y="3387927"/>
            <a:ext cx="602541" cy="1803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GRUPO: </a:t>
            </a:r>
          </a:p>
        </p:txBody>
      </p:sp>
      <p:sp>
        <p:nvSpPr>
          <p:cNvPr id="59" name="Text Box 3"/>
          <p:cNvSpPr txBox="1">
            <a:spLocks noChangeArrowheads="1"/>
          </p:cNvSpPr>
          <p:nvPr/>
        </p:nvSpPr>
        <p:spPr bwMode="auto">
          <a:xfrm>
            <a:off x="2976349" y="3324850"/>
            <a:ext cx="482033" cy="141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</a:t>
            </a:r>
          </a:p>
        </p:txBody>
      </p:sp>
      <p:sp>
        <p:nvSpPr>
          <p:cNvPr id="60" name="Text Box 3"/>
          <p:cNvSpPr txBox="1">
            <a:spLocks noChangeArrowheads="1"/>
          </p:cNvSpPr>
          <p:nvPr/>
        </p:nvSpPr>
        <p:spPr bwMode="auto">
          <a:xfrm>
            <a:off x="1844862" y="3555114"/>
            <a:ext cx="1393490" cy="1363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TURNO  : 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XXXXXX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s-ES" sz="1000" dirty="0">
                <a:cs typeface="Arial" pitchFamily="34" charset="0"/>
              </a:rPr>
              <a:t> </a:t>
            </a:r>
            <a:endParaRPr lang="es-ES" sz="1000" b="1" dirty="0"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1" name="Text Box 11"/>
          <p:cNvSpPr txBox="1">
            <a:spLocks noChangeArrowheads="1"/>
          </p:cNvSpPr>
          <p:nvPr/>
        </p:nvSpPr>
        <p:spPr bwMode="auto">
          <a:xfrm>
            <a:off x="1748703" y="3701273"/>
            <a:ext cx="3472959" cy="24253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es-MX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itchFamily="34" charset="0"/>
              </a:rPr>
              <a:t>FIRMA DEL ALUMNO </a:t>
            </a:r>
            <a:r>
              <a:rPr kumimoji="0" lang="es-MX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: </a:t>
            </a:r>
            <a:endParaRPr kumimoji="0" lang="es-MX" sz="800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cxnSp>
        <p:nvCxnSpPr>
          <p:cNvPr id="62" name="33 Conector recto"/>
          <p:cNvCxnSpPr/>
          <p:nvPr/>
        </p:nvCxnSpPr>
        <p:spPr>
          <a:xfrm>
            <a:off x="2651121" y="3898319"/>
            <a:ext cx="1184931" cy="6776"/>
          </a:xfrm>
          <a:prstGeom prst="line">
            <a:avLst/>
          </a:prstGeom>
          <a:ln>
            <a:solidFill>
              <a:srgbClr val="63FA26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5" name="WordArt 13"/>
          <p:cNvSpPr>
            <a:spLocks noChangeArrowheads="1" noChangeShapeType="1" noTextEdit="1"/>
          </p:cNvSpPr>
          <p:nvPr/>
        </p:nvSpPr>
        <p:spPr bwMode="auto">
          <a:xfrm>
            <a:off x="4298236" y="1035525"/>
            <a:ext cx="1728192" cy="23506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 </a:t>
            </a:r>
          </a:p>
        </p:txBody>
      </p:sp>
      <p:sp>
        <p:nvSpPr>
          <p:cNvPr id="66" name="WordArt 13"/>
          <p:cNvSpPr>
            <a:spLocks noChangeArrowheads="1" noChangeShapeType="1" noTextEdit="1"/>
          </p:cNvSpPr>
          <p:nvPr/>
        </p:nvSpPr>
        <p:spPr bwMode="auto">
          <a:xfrm>
            <a:off x="4145582" y="1193685"/>
            <a:ext cx="1965219" cy="232576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60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EDUCA – VAMOS </a:t>
            </a:r>
          </a:p>
          <a:p>
            <a:pPr algn="ctr" rtl="0"/>
            <a:r>
              <a:rPr lang="es-MX" sz="60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POR UN MEXICO MEJOR </a:t>
            </a:r>
          </a:p>
        </p:txBody>
      </p:sp>
      <p:sp>
        <p:nvSpPr>
          <p:cNvPr id="67" name="Text Box 21"/>
          <p:cNvSpPr txBox="1">
            <a:spLocks noChangeArrowheads="1"/>
          </p:cNvSpPr>
          <p:nvPr/>
        </p:nvSpPr>
        <p:spPr bwMode="auto">
          <a:xfrm rot="10800000" flipV="1">
            <a:off x="4124811" y="1428164"/>
            <a:ext cx="2074625" cy="303796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900" dirty="0">
                <a:solidFill>
                  <a:srgbClr val="000000"/>
                </a:solidFill>
                <a:latin typeface="+mj-lt"/>
                <a:cs typeface="Arial" pitchFamily="34" charset="0"/>
              </a:rPr>
              <a:t>NOMBRE DEL PADRE o TUTOR</a:t>
            </a:r>
            <a:r>
              <a:rPr lang="es-MX" sz="9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900" b="1" dirty="0">
                <a:latin typeface="+mj-lt"/>
                <a:cs typeface="Arial" pitchFamily="34" charset="0"/>
              </a:rPr>
              <a:t>XXXXXXX XXXXXXX</a:t>
            </a:r>
            <a:endParaRPr kumimoji="0" lang="es-MX" sz="9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  <p:sp>
        <p:nvSpPr>
          <p:cNvPr id="69" name="Text Box 21"/>
          <p:cNvSpPr txBox="1">
            <a:spLocks noChangeArrowheads="1"/>
          </p:cNvSpPr>
          <p:nvPr/>
        </p:nvSpPr>
        <p:spPr bwMode="auto">
          <a:xfrm>
            <a:off x="4137672" y="1747529"/>
            <a:ext cx="1854723" cy="31353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DOMICILIO DEL ALUMNO: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XXXXXXXXXXXXXX </a:t>
            </a:r>
            <a:r>
              <a:rPr kumimoji="0" lang="es-MX" sz="900" b="0" i="0" u="none" strike="noStrike" cap="none" normalizeH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 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XXXXXXXXXX XXXXXXXXX XXXXXXXXXXXXXX</a:t>
            </a:r>
            <a:endParaRPr kumimoji="0" lang="es-MX" sz="900" b="1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0" name="36 Conector recto"/>
          <p:cNvCxnSpPr/>
          <p:nvPr/>
        </p:nvCxnSpPr>
        <p:spPr>
          <a:xfrm>
            <a:off x="4168861" y="2062756"/>
            <a:ext cx="1823534" cy="0"/>
          </a:xfrm>
          <a:prstGeom prst="line">
            <a:avLst/>
          </a:prstGeom>
          <a:ln>
            <a:solidFill>
              <a:srgbClr val="63FA26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3" name="36 Conector recto"/>
          <p:cNvCxnSpPr/>
          <p:nvPr/>
        </p:nvCxnSpPr>
        <p:spPr>
          <a:xfrm>
            <a:off x="4202894" y="2282566"/>
            <a:ext cx="1823534" cy="0"/>
          </a:xfrm>
          <a:prstGeom prst="line">
            <a:avLst/>
          </a:prstGeom>
          <a:ln>
            <a:solidFill>
              <a:srgbClr val="63FA26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4" name="Text Box 24"/>
          <p:cNvSpPr txBox="1">
            <a:spLocks noChangeArrowheads="1"/>
          </p:cNvSpPr>
          <p:nvPr/>
        </p:nvSpPr>
        <p:spPr bwMode="auto">
          <a:xfrm>
            <a:off x="4986374" y="2637401"/>
            <a:ext cx="1938102" cy="39647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2</a:t>
            </a:r>
            <a:r>
              <a:rPr kumimoji="0" lang="es-MX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: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 XX-XX-XX-XX-XX</a:t>
            </a:r>
            <a:endParaRPr kumimoji="0" lang="es-MX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 Box 24"/>
          <p:cNvSpPr txBox="1">
            <a:spLocks noChangeArrowheads="1"/>
          </p:cNvSpPr>
          <p:nvPr/>
        </p:nvSpPr>
        <p:spPr bwMode="auto">
          <a:xfrm>
            <a:off x="4986374" y="2293299"/>
            <a:ext cx="1213062" cy="613422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1:</a:t>
            </a:r>
            <a:endParaRPr lang="es-MX" sz="1400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 XX-XX-XX-XX-XX</a:t>
            </a:r>
            <a:r>
              <a:rPr kumimoji="0" lang="es-MX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es-MX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 Box 19"/>
          <p:cNvSpPr txBox="1">
            <a:spLocks noChangeArrowheads="1"/>
          </p:cNvSpPr>
          <p:nvPr/>
        </p:nvSpPr>
        <p:spPr bwMode="auto">
          <a:xfrm>
            <a:off x="4097558" y="3713566"/>
            <a:ext cx="2881682" cy="20213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Firma del Director                                                                   </a:t>
            </a:r>
            <a:endParaRPr kumimoji="0" lang="es-MX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ángulo 76"/>
          <p:cNvSpPr/>
          <p:nvPr/>
        </p:nvSpPr>
        <p:spPr>
          <a:xfrm>
            <a:off x="4034443" y="3393419"/>
            <a:ext cx="225639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Nombre del Director</a:t>
            </a:r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:</a:t>
            </a:r>
          </a:p>
          <a:p>
            <a:r>
              <a:rPr lang="es-MX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LUIS GRANADOS RICO </a:t>
            </a:r>
            <a:endParaRPr lang="es-MX" sz="1200" b="1" dirty="0"/>
          </a:p>
        </p:txBody>
      </p:sp>
      <p:sp>
        <p:nvSpPr>
          <p:cNvPr id="78" name="Rectángulo 77"/>
          <p:cNvSpPr/>
          <p:nvPr/>
        </p:nvSpPr>
        <p:spPr>
          <a:xfrm>
            <a:off x="2818768" y="1749484"/>
            <a:ext cx="86409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SELLO </a:t>
            </a:r>
            <a:endParaRPr lang="es-MX" sz="900" dirty="0"/>
          </a:p>
        </p:txBody>
      </p:sp>
      <p:sp>
        <p:nvSpPr>
          <p:cNvPr id="80" name="Line 22"/>
          <p:cNvSpPr>
            <a:spLocks noChangeShapeType="1"/>
          </p:cNvSpPr>
          <p:nvPr/>
        </p:nvSpPr>
        <p:spPr bwMode="auto">
          <a:xfrm flipV="1">
            <a:off x="4125833" y="1750477"/>
            <a:ext cx="1915209" cy="6807"/>
          </a:xfrm>
          <a:prstGeom prst="line">
            <a:avLst/>
          </a:prstGeom>
          <a:ln>
            <a:solidFill>
              <a:srgbClr val="63FA26"/>
            </a:solidFill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0516" y="825527"/>
            <a:ext cx="926042" cy="28535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8861" y="832213"/>
            <a:ext cx="1986942" cy="256173"/>
          </a:xfrm>
          <a:prstGeom prst="rect">
            <a:avLst/>
          </a:prstGeom>
        </p:spPr>
      </p:pic>
      <p:sp>
        <p:nvSpPr>
          <p:cNvPr id="34" name="AutoShape 6"/>
          <p:cNvSpPr>
            <a:spLocks noChangeArrowheads="1"/>
          </p:cNvSpPr>
          <p:nvPr/>
        </p:nvSpPr>
        <p:spPr bwMode="auto">
          <a:xfrm>
            <a:off x="4175513" y="2277549"/>
            <a:ext cx="864096" cy="1088563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63FA26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Foto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Del tutor </a:t>
            </a: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034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1782505" y="755772"/>
            <a:ext cx="2160240" cy="3235851"/>
          </a:xfrm>
          <a:prstGeom prst="rect">
            <a:avLst/>
          </a:prstGeom>
          <a:noFill/>
          <a:ln w="88900">
            <a:solidFill>
              <a:srgbClr val="63FA26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067944" y="764703"/>
            <a:ext cx="2160240" cy="3245988"/>
          </a:xfrm>
          <a:prstGeom prst="rect">
            <a:avLst/>
          </a:prstGeom>
          <a:noFill/>
          <a:ln w="88900">
            <a:solidFill>
              <a:srgbClr val="63FA26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4" name="10 Imagen"/>
          <p:cNvPicPr>
            <a:picLocks noChangeAspect="1"/>
          </p:cNvPicPr>
          <p:nvPr/>
        </p:nvPicPr>
        <p:blipFill>
          <a:blip r:embed="rId2" cstate="print">
            <a:lum bright="10000" contras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487" b="89960" l="8909" r="89949">
                        <a14:foregroundMark x1="8909" y1="4487" x2="32381" y2="5464"/>
                        <a14:backgroundMark x1="14220" y1="45446" x2="23644" y2="37050"/>
                      </a14:backgroundRemoval>
                    </a14:imgEffect>
                    <a14:imgEffect>
                      <a14:saturation sat="3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869" y="801731"/>
            <a:ext cx="2023996" cy="3143931"/>
          </a:xfrm>
          <a:prstGeom prst="rect">
            <a:avLst/>
          </a:prstGeom>
          <a:ln>
            <a:solidFill>
              <a:srgbClr val="63FA26"/>
            </a:solidFill>
          </a:ln>
        </p:spPr>
      </p:pic>
      <p:pic>
        <p:nvPicPr>
          <p:cNvPr id="47" name="Picture 12" descr="escudo1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6140" y="832213"/>
            <a:ext cx="342858" cy="265253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</p:pic>
      <p:sp>
        <p:nvSpPr>
          <p:cNvPr id="48" name="WordArt 13"/>
          <p:cNvSpPr>
            <a:spLocks noChangeArrowheads="1" noChangeShapeType="1" noTextEdit="1"/>
          </p:cNvSpPr>
          <p:nvPr/>
        </p:nvSpPr>
        <p:spPr bwMode="auto">
          <a:xfrm>
            <a:off x="1907704" y="1142524"/>
            <a:ext cx="1856076" cy="258725"/>
          </a:xfrm>
          <a:prstGeom prst="rect">
            <a:avLst/>
          </a:prstGeom>
          <a:ln>
            <a:solidFill>
              <a:srgbClr val="63FA26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</a:t>
            </a:r>
          </a:p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CICLO ESCOLAR 2026 - 2027</a:t>
            </a:r>
          </a:p>
        </p:txBody>
      </p:sp>
      <p:cxnSp>
        <p:nvCxnSpPr>
          <p:cNvPr id="49" name="28 Conector recto"/>
          <p:cNvCxnSpPr/>
          <p:nvPr/>
        </p:nvCxnSpPr>
        <p:spPr>
          <a:xfrm flipV="1">
            <a:off x="1899498" y="2875511"/>
            <a:ext cx="1784068" cy="1"/>
          </a:xfrm>
          <a:prstGeom prst="line">
            <a:avLst/>
          </a:prstGeom>
          <a:ln>
            <a:solidFill>
              <a:srgbClr val="63FA26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2" name="AutoShape 6"/>
          <p:cNvSpPr>
            <a:spLocks noChangeArrowheads="1"/>
          </p:cNvSpPr>
          <p:nvPr/>
        </p:nvSpPr>
        <p:spPr bwMode="auto">
          <a:xfrm>
            <a:off x="1899498" y="1441614"/>
            <a:ext cx="864096" cy="1088563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63FA26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Foto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Alumno </a:t>
            </a: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3"/>
          <p:cNvSpPr txBox="1">
            <a:spLocks noChangeArrowheads="1"/>
          </p:cNvSpPr>
          <p:nvPr/>
        </p:nvSpPr>
        <p:spPr bwMode="auto">
          <a:xfrm>
            <a:off x="1942044" y="2589748"/>
            <a:ext cx="1856076" cy="224510"/>
          </a:xfrm>
          <a:prstGeom prst="rect">
            <a:avLst/>
          </a:prstGeom>
          <a:solidFill>
            <a:srgbClr val="FFFFFF"/>
          </a:solidFill>
          <a:ln w="9525">
            <a:solidFill>
              <a:srgbClr val="63FA2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XXXXXXXXXXXXXXXX</a:t>
            </a:r>
          </a:p>
        </p:txBody>
      </p:sp>
      <p:sp>
        <p:nvSpPr>
          <p:cNvPr id="54" name="Text Box 3"/>
          <p:cNvSpPr txBox="1">
            <a:spLocks noChangeArrowheads="1"/>
          </p:cNvSpPr>
          <p:nvPr/>
        </p:nvSpPr>
        <p:spPr bwMode="auto">
          <a:xfrm>
            <a:off x="2099338" y="2922837"/>
            <a:ext cx="1385844" cy="111403"/>
          </a:xfrm>
          <a:prstGeom prst="rect">
            <a:avLst/>
          </a:prstGeom>
          <a:solidFill>
            <a:srgbClr val="FFFFFF"/>
          </a:solidFill>
          <a:ln w="9525">
            <a:solidFill>
              <a:srgbClr val="63FA2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NOMBRE DEL ALUMNO</a:t>
            </a:r>
            <a:endParaRPr kumimoji="0" lang="es-E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3"/>
          <p:cNvSpPr txBox="1">
            <a:spLocks noChangeArrowheads="1"/>
          </p:cNvSpPr>
          <p:nvPr/>
        </p:nvSpPr>
        <p:spPr bwMode="auto">
          <a:xfrm>
            <a:off x="1859216" y="3148527"/>
            <a:ext cx="784088" cy="240180"/>
          </a:xfrm>
          <a:prstGeom prst="rect">
            <a:avLst/>
          </a:prstGeom>
          <a:solidFill>
            <a:srgbClr val="FFFFFF"/>
          </a:solidFill>
          <a:ln w="9525">
            <a:solidFill>
              <a:srgbClr val="63FA2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GRADO</a:t>
            </a:r>
            <a:r>
              <a:rPr kumimoji="0" lang="es-E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:</a:t>
            </a:r>
            <a:r>
              <a:rPr kumimoji="0" lang="es-E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1°</a:t>
            </a:r>
            <a:endParaRPr kumimoji="0" lang="es-E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523338" y="3188571"/>
            <a:ext cx="602541" cy="336997"/>
          </a:xfrm>
          <a:prstGeom prst="rect">
            <a:avLst/>
          </a:prstGeom>
          <a:solidFill>
            <a:srgbClr val="FFFFFF"/>
          </a:solidFill>
          <a:ln w="9525">
            <a:solidFill>
              <a:srgbClr val="63FA2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GRUPO: </a:t>
            </a:r>
          </a:p>
        </p:txBody>
      </p:sp>
      <p:sp>
        <p:nvSpPr>
          <p:cNvPr id="59" name="Text Box 3"/>
          <p:cNvSpPr txBox="1">
            <a:spLocks noChangeArrowheads="1"/>
          </p:cNvSpPr>
          <p:nvPr/>
        </p:nvSpPr>
        <p:spPr bwMode="auto">
          <a:xfrm>
            <a:off x="3054417" y="3184762"/>
            <a:ext cx="482033" cy="141916"/>
          </a:xfrm>
          <a:prstGeom prst="rect">
            <a:avLst/>
          </a:prstGeom>
          <a:solidFill>
            <a:srgbClr val="FFFFFF"/>
          </a:solidFill>
          <a:ln w="9525">
            <a:solidFill>
              <a:srgbClr val="63FA2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</a:t>
            </a:r>
          </a:p>
        </p:txBody>
      </p:sp>
      <p:sp>
        <p:nvSpPr>
          <p:cNvPr id="60" name="Text Box 3"/>
          <p:cNvSpPr txBox="1">
            <a:spLocks noChangeArrowheads="1"/>
          </p:cNvSpPr>
          <p:nvPr/>
        </p:nvSpPr>
        <p:spPr bwMode="auto">
          <a:xfrm>
            <a:off x="1871208" y="3362912"/>
            <a:ext cx="1186197" cy="149620"/>
          </a:xfrm>
          <a:prstGeom prst="rect">
            <a:avLst/>
          </a:prstGeom>
          <a:solidFill>
            <a:srgbClr val="FFFFFF"/>
          </a:solidFill>
          <a:ln w="9525">
            <a:solidFill>
              <a:srgbClr val="63FA2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s-E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TURNO</a:t>
            </a: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 : 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XXXXXX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s-ES" sz="1000" dirty="0">
                <a:cs typeface="Arial" pitchFamily="34" charset="0"/>
              </a:rPr>
              <a:t> </a:t>
            </a:r>
            <a:endParaRPr lang="es-ES" sz="1000" b="1" dirty="0"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1" name="Text Box 11"/>
          <p:cNvSpPr txBox="1">
            <a:spLocks noChangeArrowheads="1"/>
          </p:cNvSpPr>
          <p:nvPr/>
        </p:nvSpPr>
        <p:spPr bwMode="auto">
          <a:xfrm>
            <a:off x="1748702" y="3573786"/>
            <a:ext cx="3472959" cy="242530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es-MX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itchFamily="34" charset="0"/>
              </a:rPr>
              <a:t>FIRMA DEL ALUMNO </a:t>
            </a:r>
            <a:r>
              <a:rPr kumimoji="0" lang="es-MX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: </a:t>
            </a:r>
            <a:endParaRPr kumimoji="0" lang="es-MX" sz="800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cxnSp>
        <p:nvCxnSpPr>
          <p:cNvPr id="62" name="33 Conector recto"/>
          <p:cNvCxnSpPr/>
          <p:nvPr/>
        </p:nvCxnSpPr>
        <p:spPr>
          <a:xfrm>
            <a:off x="2689348" y="3811455"/>
            <a:ext cx="1143607" cy="4861"/>
          </a:xfrm>
          <a:prstGeom prst="line">
            <a:avLst/>
          </a:prstGeom>
          <a:ln>
            <a:solidFill>
              <a:srgbClr val="63FA26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5" name="WordArt 13"/>
          <p:cNvSpPr>
            <a:spLocks noChangeArrowheads="1" noChangeShapeType="1" noTextEdit="1"/>
          </p:cNvSpPr>
          <p:nvPr/>
        </p:nvSpPr>
        <p:spPr bwMode="auto">
          <a:xfrm>
            <a:off x="4317624" y="1175502"/>
            <a:ext cx="1728192" cy="235061"/>
          </a:xfrm>
          <a:prstGeom prst="rect">
            <a:avLst/>
          </a:prstGeom>
          <a:ln>
            <a:solidFill>
              <a:srgbClr val="63FA26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 </a:t>
            </a:r>
          </a:p>
        </p:txBody>
      </p:sp>
      <p:sp>
        <p:nvSpPr>
          <p:cNvPr id="66" name="WordArt 13"/>
          <p:cNvSpPr>
            <a:spLocks noChangeArrowheads="1" noChangeShapeType="1" noTextEdit="1"/>
          </p:cNvSpPr>
          <p:nvPr/>
        </p:nvSpPr>
        <p:spPr bwMode="auto">
          <a:xfrm>
            <a:off x="4145368" y="1365671"/>
            <a:ext cx="2000320" cy="315509"/>
          </a:xfrm>
          <a:prstGeom prst="rect">
            <a:avLst/>
          </a:prstGeom>
          <a:ln>
            <a:solidFill>
              <a:srgbClr val="63FA2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76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EDUCA – VAMOS </a:t>
            </a:r>
          </a:p>
          <a:p>
            <a:pPr algn="ctr" rtl="0"/>
            <a:r>
              <a:rPr lang="es-MX" sz="76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POR UN MEXICO MEJOR </a:t>
            </a:r>
          </a:p>
        </p:txBody>
      </p:sp>
      <p:sp>
        <p:nvSpPr>
          <p:cNvPr id="67" name="Text Box 21"/>
          <p:cNvSpPr txBox="1">
            <a:spLocks noChangeArrowheads="1"/>
          </p:cNvSpPr>
          <p:nvPr/>
        </p:nvSpPr>
        <p:spPr bwMode="auto">
          <a:xfrm rot="10800000" flipV="1">
            <a:off x="4160535" y="1715756"/>
            <a:ext cx="2074625" cy="303796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900" dirty="0">
                <a:solidFill>
                  <a:srgbClr val="000000"/>
                </a:solidFill>
                <a:latin typeface="+mj-lt"/>
                <a:cs typeface="Arial" pitchFamily="34" charset="0"/>
              </a:rPr>
              <a:t>NOMBRE DEL PADRE o TUTOR</a:t>
            </a:r>
            <a:r>
              <a:rPr lang="es-MX" sz="9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900" b="1" dirty="0">
                <a:latin typeface="+mj-lt"/>
                <a:cs typeface="Arial" pitchFamily="34" charset="0"/>
              </a:rPr>
              <a:t>XXXXXXX XXXXXXX</a:t>
            </a:r>
            <a:endParaRPr kumimoji="0" lang="es-MX" sz="9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  <p:sp>
        <p:nvSpPr>
          <p:cNvPr id="69" name="Text Box 21"/>
          <p:cNvSpPr txBox="1">
            <a:spLocks noChangeArrowheads="1"/>
          </p:cNvSpPr>
          <p:nvPr/>
        </p:nvSpPr>
        <p:spPr bwMode="auto">
          <a:xfrm>
            <a:off x="4191032" y="2052859"/>
            <a:ext cx="1854723" cy="313537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9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FIRMA  DEL TUTOR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:</a:t>
            </a:r>
            <a:endParaRPr kumimoji="0" lang="es-MX" sz="900" b="1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0" name="36 Conector recto"/>
          <p:cNvCxnSpPr>
            <a:cxnSpLocks/>
          </p:cNvCxnSpPr>
          <p:nvPr/>
        </p:nvCxnSpPr>
        <p:spPr>
          <a:xfrm>
            <a:off x="4176213" y="2257849"/>
            <a:ext cx="1884363" cy="0"/>
          </a:xfrm>
          <a:prstGeom prst="line">
            <a:avLst/>
          </a:prstGeom>
          <a:ln>
            <a:solidFill>
              <a:srgbClr val="63FA26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4" name="Text Box 24"/>
          <p:cNvSpPr txBox="1">
            <a:spLocks noChangeArrowheads="1"/>
          </p:cNvSpPr>
          <p:nvPr/>
        </p:nvSpPr>
        <p:spPr bwMode="auto">
          <a:xfrm>
            <a:off x="4111202" y="3078051"/>
            <a:ext cx="1938102" cy="396479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2:</a:t>
            </a: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XX-XX-XX-XX-xx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</a:t>
            </a:r>
            <a:endParaRPr kumimoji="0" lang="es-MX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 Box 24"/>
          <p:cNvSpPr txBox="1">
            <a:spLocks noChangeArrowheads="1"/>
          </p:cNvSpPr>
          <p:nvPr/>
        </p:nvSpPr>
        <p:spPr bwMode="auto">
          <a:xfrm>
            <a:off x="4127792" y="2932322"/>
            <a:ext cx="1950358" cy="214306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1:</a:t>
            </a: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XX-XX-XX-XX-XX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 </a:t>
            </a:r>
            <a:endParaRPr kumimoji="0" lang="es-MX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 Box 19"/>
          <p:cNvSpPr txBox="1">
            <a:spLocks noChangeArrowheads="1"/>
          </p:cNvSpPr>
          <p:nvPr/>
        </p:nvSpPr>
        <p:spPr bwMode="auto">
          <a:xfrm>
            <a:off x="4121692" y="3662439"/>
            <a:ext cx="1236918" cy="202134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Firma del Director                                                                   </a:t>
            </a: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ángulo 76"/>
          <p:cNvSpPr/>
          <p:nvPr/>
        </p:nvSpPr>
        <p:spPr>
          <a:xfrm>
            <a:off x="4077914" y="3297104"/>
            <a:ext cx="2256393" cy="415498"/>
          </a:xfrm>
          <a:prstGeom prst="rect">
            <a:avLst/>
          </a:prstGeom>
          <a:ln>
            <a:solidFill>
              <a:srgbClr val="63FA26"/>
            </a:solidFill>
          </a:ln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Nombre del Director</a:t>
            </a:r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:</a:t>
            </a:r>
          </a:p>
          <a:p>
            <a:r>
              <a:rPr lang="es-MX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LUIS GRANADOS RICO </a:t>
            </a:r>
            <a:endParaRPr lang="es-MX" sz="1200" b="1" dirty="0"/>
          </a:p>
        </p:txBody>
      </p:sp>
      <p:sp>
        <p:nvSpPr>
          <p:cNvPr id="78" name="Rectángulo 77"/>
          <p:cNvSpPr/>
          <p:nvPr/>
        </p:nvSpPr>
        <p:spPr>
          <a:xfrm>
            <a:off x="5514917" y="3693583"/>
            <a:ext cx="607289" cy="230832"/>
          </a:xfrm>
          <a:prstGeom prst="rect">
            <a:avLst/>
          </a:prstGeom>
          <a:ln>
            <a:solidFill>
              <a:srgbClr val="63FA26"/>
            </a:solidFill>
          </a:ln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SELLO </a:t>
            </a:r>
            <a:endParaRPr lang="es-MX" sz="900" dirty="0"/>
          </a:p>
        </p:txBody>
      </p:sp>
      <p:sp>
        <p:nvSpPr>
          <p:cNvPr id="80" name="Line 22"/>
          <p:cNvSpPr>
            <a:spLocks noChangeShapeType="1"/>
          </p:cNvSpPr>
          <p:nvPr/>
        </p:nvSpPr>
        <p:spPr bwMode="auto">
          <a:xfrm flipV="1">
            <a:off x="4145367" y="2063628"/>
            <a:ext cx="1915209" cy="6807"/>
          </a:xfrm>
          <a:prstGeom prst="line">
            <a:avLst/>
          </a:prstGeom>
          <a:ln>
            <a:solidFill>
              <a:srgbClr val="63FA26"/>
            </a:solidFill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" name="Rectángulo 1"/>
          <p:cNvSpPr/>
          <p:nvPr/>
        </p:nvSpPr>
        <p:spPr>
          <a:xfrm>
            <a:off x="2673939" y="1902580"/>
            <a:ext cx="1298304" cy="369332"/>
          </a:xfrm>
          <a:prstGeom prst="rect">
            <a:avLst/>
          </a:prstGeom>
          <a:ln>
            <a:solidFill>
              <a:srgbClr val="63FA26"/>
            </a:solidFill>
          </a:ln>
        </p:spPr>
        <p:txBody>
          <a:bodyPr wrap="none">
            <a:spAutoFit/>
          </a:bodyPr>
          <a:lstStyle/>
          <a:p>
            <a:r>
              <a:rPr lang="es-MX" b="1" dirty="0">
                <a:solidFill>
                  <a:srgbClr val="63FA26"/>
                </a:solidFill>
                <a:latin typeface="Calibri" pitchFamily="34" charset="0"/>
                <a:cs typeface="Arial" pitchFamily="34" charset="0"/>
              </a:rPr>
              <a:t>BIBLIOTECA</a:t>
            </a:r>
            <a:endParaRPr lang="es-MX" b="1" dirty="0">
              <a:solidFill>
                <a:srgbClr val="63FA26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090973" y="2271912"/>
            <a:ext cx="2023996" cy="792525"/>
          </a:xfrm>
          <a:prstGeom prst="rect">
            <a:avLst/>
          </a:prstGeom>
          <a:ln>
            <a:solidFill>
              <a:srgbClr val="63FA26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MX" sz="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NOTA: </a:t>
            </a:r>
            <a:r>
              <a:rPr lang="es-MX" sz="750" b="1" dirty="0">
                <a:latin typeface="Arial" pitchFamily="34" charset="0"/>
                <a:cs typeface="Arial" pitchFamily="34" charset="0"/>
              </a:rPr>
              <a:t>Me comprometo a que mi hijo(a)  haga buen  uso y cuidado del libro de la biblioteca que lo usara en calidad de préstamo a domicilio o en la escuela por lo que en caso de perdida o maltrato me comprometo a reponerlo </a:t>
            </a:r>
            <a:endParaRPr lang="es-MX" sz="750" dirty="0"/>
          </a:p>
        </p:txBody>
      </p:sp>
      <p:sp>
        <p:nvSpPr>
          <p:cNvPr id="50" name="32 CuadroTexto"/>
          <p:cNvSpPr txBox="1"/>
          <p:nvPr/>
        </p:nvSpPr>
        <p:spPr>
          <a:xfrm>
            <a:off x="899592" y="4373363"/>
            <a:ext cx="7217955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/>
              <a:t>Credencial de biblioteca</a:t>
            </a:r>
          </a:p>
          <a:p>
            <a:r>
              <a:rPr lang="es-ES" sz="1100" dirty="0"/>
              <a:t>Antes de imprimir la credencial se deberán considerar los siguientes aspectos: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con letras mayúsculas.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el nombre del alumno y  grupo al que pertenece.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el nombre del tutor y teléfono.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b="1" dirty="0"/>
              <a:t>La impresión deberá ser en hoja blanca y tinta a </a:t>
            </a:r>
            <a:r>
              <a:rPr lang="es-ES" sz="1100" b="1" dirty="0">
                <a:solidFill>
                  <a:srgbClr val="63FA26"/>
                </a:solidFill>
              </a:rPr>
              <a:t>color VERDE LIMÓN </a:t>
            </a:r>
            <a:r>
              <a:rPr lang="es-ES" sz="1100" b="1" dirty="0"/>
              <a:t>el contorno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Firmar el alumno y del tutor.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Pegar fotografía del alumno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Entregar la credencial al departamento de control escolar para el sello y firma del director.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Enmicar la credencial para su uso en la biblioteca.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Nota  DEBERÁ SUSTITUIR  LAS </a:t>
            </a:r>
            <a:r>
              <a:rPr lang="es-ES" sz="1100" dirty="0" err="1"/>
              <a:t>xxxxxx</a:t>
            </a:r>
            <a:r>
              <a:rPr lang="es-ES" sz="1100" dirty="0"/>
              <a:t> POR LA INFORMACIÓN SOLICITADA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100" dirty="0"/>
          </a:p>
        </p:txBody>
      </p:sp>
      <p:pic>
        <p:nvPicPr>
          <p:cNvPr id="33" name="Imagen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0516" y="825527"/>
            <a:ext cx="926042" cy="285350"/>
          </a:xfrm>
          <a:prstGeom prst="rect">
            <a:avLst/>
          </a:prstGeom>
          <a:ln>
            <a:solidFill>
              <a:srgbClr val="63FA26"/>
            </a:solidFill>
          </a:ln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8861" y="832213"/>
            <a:ext cx="1986942" cy="372051"/>
          </a:xfrm>
          <a:prstGeom prst="rect">
            <a:avLst/>
          </a:prstGeom>
          <a:ln>
            <a:solidFill>
              <a:srgbClr val="63FA26"/>
            </a:solidFill>
          </a:ln>
        </p:spPr>
      </p:pic>
    </p:spTree>
    <p:extLst>
      <p:ext uri="{BB962C8B-B14F-4D97-AF65-F5344CB8AC3E}">
        <p14:creationId xmlns:p14="http://schemas.microsoft.com/office/powerpoint/2010/main" val="371540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1770755" y="764704"/>
            <a:ext cx="2160240" cy="3430002"/>
          </a:xfrm>
          <a:prstGeom prst="rect">
            <a:avLst/>
          </a:prstGeom>
          <a:noFill/>
          <a:ln w="88900">
            <a:solidFill>
              <a:srgbClr val="63FA26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067944" y="764703"/>
            <a:ext cx="2160240" cy="3430003"/>
          </a:xfrm>
          <a:prstGeom prst="rect">
            <a:avLst/>
          </a:prstGeom>
          <a:noFill/>
          <a:ln w="88900">
            <a:solidFill>
              <a:srgbClr val="63FA26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4" name="10 Imagen"/>
          <p:cNvPicPr>
            <a:picLocks noChangeAspect="1"/>
          </p:cNvPicPr>
          <p:nvPr/>
        </p:nvPicPr>
        <p:blipFill>
          <a:blip r:embed="rId2" cstate="print">
            <a:lum bright="10000" contras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487" b="89960" l="8909" r="89949">
                        <a14:foregroundMark x1="8909" y1="4487" x2="32381" y2="5464"/>
                        <a14:backgroundMark x1="14220" y1="45446" x2="23644" y2="37050"/>
                      </a14:backgroundRemoval>
                    </a14:imgEffect>
                    <a14:imgEffect>
                      <a14:saturation sat="3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302" y="2506213"/>
            <a:ext cx="1550520" cy="1498770"/>
          </a:xfrm>
          <a:prstGeom prst="rect">
            <a:avLst/>
          </a:prstGeom>
          <a:ln>
            <a:solidFill>
              <a:srgbClr val="63FA26"/>
            </a:solidFill>
          </a:ln>
        </p:spPr>
      </p:pic>
      <p:pic>
        <p:nvPicPr>
          <p:cNvPr id="47" name="Picture 12" descr="escudo1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6140" y="832213"/>
            <a:ext cx="342858" cy="265253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</p:pic>
      <p:sp>
        <p:nvSpPr>
          <p:cNvPr id="48" name="WordArt 13"/>
          <p:cNvSpPr>
            <a:spLocks noChangeArrowheads="1" noChangeShapeType="1" noTextEdit="1"/>
          </p:cNvSpPr>
          <p:nvPr/>
        </p:nvSpPr>
        <p:spPr bwMode="auto">
          <a:xfrm>
            <a:off x="1907704" y="1142524"/>
            <a:ext cx="1856076" cy="258725"/>
          </a:xfrm>
          <a:prstGeom prst="rect">
            <a:avLst/>
          </a:prstGeom>
          <a:ln>
            <a:solidFill>
              <a:srgbClr val="63FA26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</a:t>
            </a:r>
          </a:p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CICLO </a:t>
            </a:r>
            <a:r>
              <a:rPr lang="es-MX" sz="800" b="1" kern="1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ESCOLAR 2026 - 2027</a:t>
            </a:r>
            <a:endParaRPr lang="es-MX" sz="800" b="1" kern="10" dirty="0">
              <a:solidFill>
                <a:schemeClr val="tx1">
                  <a:lumMod val="95000"/>
                  <a:lumOff val="5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cxnSp>
        <p:nvCxnSpPr>
          <p:cNvPr id="49" name="28 Conector recto"/>
          <p:cNvCxnSpPr/>
          <p:nvPr/>
        </p:nvCxnSpPr>
        <p:spPr>
          <a:xfrm flipV="1">
            <a:off x="1930220" y="2808961"/>
            <a:ext cx="1784068" cy="1"/>
          </a:xfrm>
          <a:prstGeom prst="line">
            <a:avLst/>
          </a:prstGeom>
          <a:ln>
            <a:solidFill>
              <a:srgbClr val="63FA26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2" name="AutoShape 6"/>
          <p:cNvSpPr>
            <a:spLocks noChangeArrowheads="1"/>
          </p:cNvSpPr>
          <p:nvPr/>
        </p:nvSpPr>
        <p:spPr bwMode="auto">
          <a:xfrm>
            <a:off x="1915741" y="1459324"/>
            <a:ext cx="864096" cy="1061581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63FA26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Foto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Alumno </a:t>
            </a: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3"/>
          <p:cNvSpPr txBox="1">
            <a:spLocks noChangeArrowheads="1"/>
          </p:cNvSpPr>
          <p:nvPr/>
        </p:nvSpPr>
        <p:spPr bwMode="auto">
          <a:xfrm>
            <a:off x="1859758" y="2561255"/>
            <a:ext cx="1856076" cy="224510"/>
          </a:xfrm>
          <a:prstGeom prst="rect">
            <a:avLst/>
          </a:prstGeom>
          <a:solidFill>
            <a:schemeClr val="bg1"/>
          </a:solidFill>
          <a:ln w="9525">
            <a:solidFill>
              <a:srgbClr val="63FA2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XXXXXXXXXXXXXXXX</a:t>
            </a:r>
          </a:p>
        </p:txBody>
      </p:sp>
      <p:sp>
        <p:nvSpPr>
          <p:cNvPr id="54" name="Text Box 3"/>
          <p:cNvSpPr txBox="1">
            <a:spLocks noChangeArrowheads="1"/>
          </p:cNvSpPr>
          <p:nvPr/>
        </p:nvSpPr>
        <p:spPr bwMode="auto">
          <a:xfrm>
            <a:off x="1885646" y="2849006"/>
            <a:ext cx="1385844" cy="111403"/>
          </a:xfrm>
          <a:prstGeom prst="rect">
            <a:avLst/>
          </a:prstGeom>
          <a:solidFill>
            <a:srgbClr val="FFFFFF"/>
          </a:solidFill>
          <a:ln w="9525">
            <a:solidFill>
              <a:srgbClr val="63FA2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NOMBRE DEL ALUMNO</a:t>
            </a:r>
            <a:endParaRPr kumimoji="0" lang="es-E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3"/>
          <p:cNvSpPr txBox="1">
            <a:spLocks noChangeArrowheads="1"/>
          </p:cNvSpPr>
          <p:nvPr/>
        </p:nvSpPr>
        <p:spPr bwMode="auto">
          <a:xfrm>
            <a:off x="1859758" y="3034135"/>
            <a:ext cx="784088" cy="240180"/>
          </a:xfrm>
          <a:prstGeom prst="rect">
            <a:avLst/>
          </a:prstGeom>
          <a:solidFill>
            <a:srgbClr val="FFFFFF"/>
          </a:solidFill>
          <a:ln w="9525">
            <a:solidFill>
              <a:srgbClr val="63FA2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GRADO</a:t>
            </a:r>
            <a:r>
              <a:rPr kumimoji="0" lang="es-E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:</a:t>
            </a:r>
            <a:r>
              <a:rPr kumimoji="0" lang="es-E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1°</a:t>
            </a:r>
            <a:endParaRPr kumimoji="0" lang="es-E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531524" y="3083996"/>
            <a:ext cx="602541" cy="336997"/>
          </a:xfrm>
          <a:prstGeom prst="rect">
            <a:avLst/>
          </a:prstGeom>
          <a:solidFill>
            <a:srgbClr val="FFFFFF"/>
          </a:solidFill>
          <a:ln w="9525">
            <a:solidFill>
              <a:srgbClr val="63FA2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GRUPO: </a:t>
            </a:r>
          </a:p>
        </p:txBody>
      </p:sp>
      <p:sp>
        <p:nvSpPr>
          <p:cNvPr id="59" name="Text Box 3"/>
          <p:cNvSpPr txBox="1">
            <a:spLocks noChangeArrowheads="1"/>
          </p:cNvSpPr>
          <p:nvPr/>
        </p:nvSpPr>
        <p:spPr bwMode="auto">
          <a:xfrm>
            <a:off x="3056499" y="3087061"/>
            <a:ext cx="482033" cy="141916"/>
          </a:xfrm>
          <a:prstGeom prst="rect">
            <a:avLst/>
          </a:prstGeom>
          <a:solidFill>
            <a:srgbClr val="FFFFFF"/>
          </a:solidFill>
          <a:ln w="9525">
            <a:solidFill>
              <a:srgbClr val="63FA2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</a:t>
            </a:r>
          </a:p>
        </p:txBody>
      </p:sp>
      <p:sp>
        <p:nvSpPr>
          <p:cNvPr id="60" name="Text Box 3"/>
          <p:cNvSpPr txBox="1">
            <a:spLocks noChangeArrowheads="1"/>
          </p:cNvSpPr>
          <p:nvPr/>
        </p:nvSpPr>
        <p:spPr bwMode="auto">
          <a:xfrm>
            <a:off x="1824116" y="3450758"/>
            <a:ext cx="1186197" cy="149620"/>
          </a:xfrm>
          <a:prstGeom prst="rect">
            <a:avLst/>
          </a:prstGeom>
          <a:solidFill>
            <a:srgbClr val="FFFFFF"/>
          </a:solidFill>
          <a:ln w="9525">
            <a:solidFill>
              <a:srgbClr val="63FA2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5" name="WordArt 13"/>
          <p:cNvSpPr>
            <a:spLocks noChangeArrowheads="1" noChangeShapeType="1" noTextEdit="1"/>
          </p:cNvSpPr>
          <p:nvPr/>
        </p:nvSpPr>
        <p:spPr bwMode="auto">
          <a:xfrm>
            <a:off x="4317624" y="1175502"/>
            <a:ext cx="1728192" cy="235061"/>
          </a:xfrm>
          <a:prstGeom prst="rect">
            <a:avLst/>
          </a:prstGeom>
          <a:ln>
            <a:solidFill>
              <a:srgbClr val="63FA26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 </a:t>
            </a:r>
          </a:p>
        </p:txBody>
      </p:sp>
      <p:sp>
        <p:nvSpPr>
          <p:cNvPr id="66" name="WordArt 13"/>
          <p:cNvSpPr>
            <a:spLocks noChangeArrowheads="1" noChangeShapeType="1" noTextEdit="1"/>
          </p:cNvSpPr>
          <p:nvPr/>
        </p:nvSpPr>
        <p:spPr bwMode="auto">
          <a:xfrm>
            <a:off x="4140606" y="1363599"/>
            <a:ext cx="2014803" cy="315509"/>
          </a:xfrm>
          <a:prstGeom prst="rect">
            <a:avLst/>
          </a:prstGeom>
          <a:ln>
            <a:solidFill>
              <a:srgbClr val="63FA2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75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EDUCA – VAMOS </a:t>
            </a:r>
          </a:p>
          <a:p>
            <a:pPr algn="ctr" rtl="0"/>
            <a:r>
              <a:rPr lang="es-MX" sz="75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POR UN MEXICO MEJOR </a:t>
            </a:r>
          </a:p>
        </p:txBody>
      </p:sp>
      <p:sp>
        <p:nvSpPr>
          <p:cNvPr id="67" name="Text Box 21"/>
          <p:cNvSpPr txBox="1">
            <a:spLocks noChangeArrowheads="1"/>
          </p:cNvSpPr>
          <p:nvPr/>
        </p:nvSpPr>
        <p:spPr bwMode="auto">
          <a:xfrm rot="10800000" flipV="1">
            <a:off x="4160535" y="1715756"/>
            <a:ext cx="2074625" cy="303796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  <p:sp>
        <p:nvSpPr>
          <p:cNvPr id="74" name="Text Box 24"/>
          <p:cNvSpPr txBox="1">
            <a:spLocks noChangeArrowheads="1"/>
          </p:cNvSpPr>
          <p:nvPr/>
        </p:nvSpPr>
        <p:spPr bwMode="auto">
          <a:xfrm>
            <a:off x="4140606" y="3309637"/>
            <a:ext cx="1938102" cy="396479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2:    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XX-XX-XX-XX-xx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</a:t>
            </a:r>
            <a:endParaRPr kumimoji="0" lang="es-MX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 Box 24"/>
          <p:cNvSpPr txBox="1">
            <a:spLocks noChangeArrowheads="1"/>
          </p:cNvSpPr>
          <p:nvPr/>
        </p:nvSpPr>
        <p:spPr bwMode="auto">
          <a:xfrm>
            <a:off x="4155683" y="3148445"/>
            <a:ext cx="1950358" cy="214306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1:    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XX-XX-XX-XX-XX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 </a:t>
            </a:r>
            <a:endParaRPr kumimoji="0" lang="es-MX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 Box 19"/>
          <p:cNvSpPr txBox="1">
            <a:spLocks noChangeArrowheads="1"/>
          </p:cNvSpPr>
          <p:nvPr/>
        </p:nvSpPr>
        <p:spPr bwMode="auto">
          <a:xfrm>
            <a:off x="4128823" y="3879736"/>
            <a:ext cx="1883337" cy="202134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Firma del Director                                                                   </a:t>
            </a: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ángulo 76"/>
          <p:cNvSpPr/>
          <p:nvPr/>
        </p:nvSpPr>
        <p:spPr>
          <a:xfrm>
            <a:off x="4128823" y="3484102"/>
            <a:ext cx="2256393" cy="415498"/>
          </a:xfrm>
          <a:prstGeom prst="rect">
            <a:avLst/>
          </a:prstGeom>
          <a:ln>
            <a:solidFill>
              <a:srgbClr val="63FA26"/>
            </a:solidFill>
          </a:ln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Nombre del Director</a:t>
            </a:r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:</a:t>
            </a:r>
          </a:p>
          <a:p>
            <a:r>
              <a:rPr lang="es-MX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LUIS GRANADOS RICO </a:t>
            </a:r>
            <a:endParaRPr lang="es-MX" sz="1200" b="1" dirty="0"/>
          </a:p>
        </p:txBody>
      </p:sp>
      <p:sp>
        <p:nvSpPr>
          <p:cNvPr id="78" name="Rectángulo 77"/>
          <p:cNvSpPr/>
          <p:nvPr/>
        </p:nvSpPr>
        <p:spPr>
          <a:xfrm>
            <a:off x="2866709" y="1871803"/>
            <a:ext cx="748671" cy="230832"/>
          </a:xfrm>
          <a:prstGeom prst="rect">
            <a:avLst/>
          </a:prstGeom>
          <a:ln>
            <a:solidFill>
              <a:srgbClr val="63FA26"/>
            </a:solidFill>
          </a:ln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SELLO </a:t>
            </a:r>
            <a:endParaRPr lang="es-MX" sz="900" dirty="0"/>
          </a:p>
        </p:txBody>
      </p:sp>
      <p:sp>
        <p:nvSpPr>
          <p:cNvPr id="38" name="AutoShape 6"/>
          <p:cNvSpPr>
            <a:spLocks noChangeArrowheads="1"/>
          </p:cNvSpPr>
          <p:nvPr/>
        </p:nvSpPr>
        <p:spPr bwMode="auto">
          <a:xfrm>
            <a:off x="4216157" y="1715755"/>
            <a:ext cx="864096" cy="1088563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63FA26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MX" sz="1000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Foto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de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Tutor 1</a:t>
            </a:r>
            <a:endParaRPr lang="es-MX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AutoShape 6"/>
          <p:cNvSpPr>
            <a:spLocks noChangeArrowheads="1"/>
          </p:cNvSpPr>
          <p:nvPr/>
        </p:nvSpPr>
        <p:spPr bwMode="auto">
          <a:xfrm>
            <a:off x="5217202" y="1715755"/>
            <a:ext cx="864096" cy="1088563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63FA26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MX" sz="1000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Foto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de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Tutor 2</a:t>
            </a:r>
            <a:endParaRPr lang="es-MX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1840682" y="3444701"/>
            <a:ext cx="1894228" cy="45719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50" b="1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Nombre Tutor 1: </a:t>
            </a:r>
            <a:r>
              <a:rPr kumimoji="0" lang="es-MX" sz="1200" b="1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XXXX XXXXXXXXX XXXXXX </a:t>
            </a:r>
            <a:endParaRPr kumimoji="0" lang="es-MX" sz="1200" b="1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10"/>
          <p:cNvSpPr txBox="1">
            <a:spLocks noChangeArrowheads="1"/>
          </p:cNvSpPr>
          <p:nvPr/>
        </p:nvSpPr>
        <p:spPr bwMode="auto">
          <a:xfrm>
            <a:off x="1828964" y="3747056"/>
            <a:ext cx="1894228" cy="45719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50" b="1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Nombre Tutor </a:t>
            </a:r>
            <a:r>
              <a:rPr lang="es-MX" sz="1050" b="1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2</a:t>
            </a:r>
            <a:r>
              <a:rPr kumimoji="0" lang="es-MX" sz="1050" b="1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: </a:t>
            </a:r>
            <a:r>
              <a:rPr kumimoji="0" lang="es-MX" sz="1200" b="1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XXXX XXXXXXXXX XXXXXX </a:t>
            </a:r>
            <a:endParaRPr kumimoji="0" lang="es-MX" sz="1200" b="1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21"/>
          <p:cNvSpPr txBox="1">
            <a:spLocks noChangeArrowheads="1"/>
          </p:cNvSpPr>
          <p:nvPr/>
        </p:nvSpPr>
        <p:spPr bwMode="auto">
          <a:xfrm>
            <a:off x="4180469" y="2812561"/>
            <a:ext cx="2027105" cy="170192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Firma del  Tutor 1 </a:t>
            </a: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 Box 21"/>
          <p:cNvSpPr txBox="1">
            <a:spLocks noChangeArrowheads="1"/>
          </p:cNvSpPr>
          <p:nvPr/>
        </p:nvSpPr>
        <p:spPr bwMode="auto">
          <a:xfrm>
            <a:off x="4168167" y="2987827"/>
            <a:ext cx="2027105" cy="170192"/>
          </a:xfrm>
          <a:prstGeom prst="rect">
            <a:avLst/>
          </a:prstGeom>
          <a:noFill/>
          <a:ln w="9525" algn="in">
            <a:solidFill>
              <a:srgbClr val="63FA26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Firma del  Tutor 2 </a:t>
            </a: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Line 22"/>
          <p:cNvSpPr>
            <a:spLocks noChangeShapeType="1"/>
          </p:cNvSpPr>
          <p:nvPr/>
        </p:nvSpPr>
        <p:spPr bwMode="auto">
          <a:xfrm flipV="1">
            <a:off x="5257277" y="3009722"/>
            <a:ext cx="848764" cy="8726"/>
          </a:xfrm>
          <a:prstGeom prst="line">
            <a:avLst/>
          </a:prstGeom>
          <a:ln>
            <a:solidFill>
              <a:srgbClr val="63FA26"/>
            </a:solidFill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8" name="Line 22"/>
          <p:cNvSpPr>
            <a:spLocks noChangeShapeType="1"/>
          </p:cNvSpPr>
          <p:nvPr/>
        </p:nvSpPr>
        <p:spPr bwMode="auto">
          <a:xfrm>
            <a:off x="5257276" y="3176669"/>
            <a:ext cx="809107" cy="0"/>
          </a:xfrm>
          <a:prstGeom prst="line">
            <a:avLst/>
          </a:prstGeom>
          <a:ln>
            <a:solidFill>
              <a:srgbClr val="63FA26"/>
            </a:solidFill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1" name="Rectángulo 70"/>
          <p:cNvSpPr/>
          <p:nvPr/>
        </p:nvSpPr>
        <p:spPr>
          <a:xfrm>
            <a:off x="266957" y="4434026"/>
            <a:ext cx="8762496" cy="246221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400" b="1" dirty="0"/>
              <a:t>Credencial de padre o tutor</a:t>
            </a:r>
          </a:p>
          <a:p>
            <a:r>
              <a:rPr lang="es-ES" sz="1400" dirty="0"/>
              <a:t>Antes de imprimir la credencial se deberán considerar los siguientes aspectos: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Escribir con letras mayúsculas.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Escribir el nombre del  tutor y alumno y el grupo al que pertenece.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/>
              <a:t>La impresión deberá ser en hoja blanca y tinta a </a:t>
            </a:r>
            <a:r>
              <a:rPr lang="es-ES" sz="1400" b="1" dirty="0">
                <a:solidFill>
                  <a:srgbClr val="63FA26"/>
                </a:solidFill>
              </a:rPr>
              <a:t>color  VERDE LIMÓN </a:t>
            </a:r>
            <a:r>
              <a:rPr lang="es-ES" sz="1400" b="1" dirty="0"/>
              <a:t>contorno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rgbClr val="FF0000"/>
                </a:solidFill>
              </a:rPr>
              <a:t>Pegar las fotografías del tutor o los tutores y del alumno siempre y cuando aparezcan en la solicitud de inscripción</a:t>
            </a:r>
            <a:r>
              <a:rPr lang="es-E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Firma del padre o tutor.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Entregar la credencial al departamento de control escolar para que le coloquen  sello y firma del director.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Enmicar la credencial para su uso al interior del plantel.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Nota  DEBERÁ SUSTITUIR  LAS </a:t>
            </a:r>
            <a:r>
              <a:rPr lang="es-ES" sz="1400" dirty="0" err="1"/>
              <a:t>xxxxxxx</a:t>
            </a:r>
            <a:r>
              <a:rPr lang="es-ES" sz="1400" dirty="0"/>
              <a:t> POR LA INFORMACIÓN SOLICITADA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400" dirty="0"/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0516" y="825527"/>
            <a:ext cx="926042" cy="285350"/>
          </a:xfrm>
          <a:prstGeom prst="rect">
            <a:avLst/>
          </a:prstGeom>
          <a:ln>
            <a:solidFill>
              <a:srgbClr val="63FA26"/>
            </a:solidFill>
          </a:ln>
        </p:spPr>
      </p:pic>
      <p:pic>
        <p:nvPicPr>
          <p:cNvPr id="35" name="Imagen 3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8861" y="832213"/>
            <a:ext cx="1986942" cy="372051"/>
          </a:xfrm>
          <a:prstGeom prst="rect">
            <a:avLst/>
          </a:prstGeom>
          <a:ln>
            <a:solidFill>
              <a:srgbClr val="63FA26"/>
            </a:solidFill>
          </a:ln>
        </p:spPr>
      </p:pic>
      <p:sp>
        <p:nvSpPr>
          <p:cNvPr id="36" name="Text Box 3"/>
          <p:cNvSpPr txBox="1">
            <a:spLocks noChangeArrowheads="1"/>
          </p:cNvSpPr>
          <p:nvPr/>
        </p:nvSpPr>
        <p:spPr bwMode="auto">
          <a:xfrm>
            <a:off x="1848301" y="3238508"/>
            <a:ext cx="1267204" cy="147821"/>
          </a:xfrm>
          <a:prstGeom prst="rect">
            <a:avLst/>
          </a:prstGeom>
          <a:solidFill>
            <a:srgbClr val="FFFFFF"/>
          </a:solidFill>
          <a:ln w="9525">
            <a:solidFill>
              <a:srgbClr val="63FA2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TURNO  : 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XXXXXX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s-ES" sz="1000" dirty="0">
                <a:cs typeface="Arial" pitchFamily="34" charset="0"/>
              </a:rPr>
              <a:t> </a:t>
            </a:r>
            <a:endParaRPr lang="es-ES" sz="1000" b="1" dirty="0"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2582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632</Words>
  <Application>Microsoft Office PowerPoint</Application>
  <PresentationFormat>Presentación en pantalla (4:3)</PresentationFormat>
  <Paragraphs>146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Batang</vt:lpstr>
      <vt:lpstr>Agency FB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EST-86</dc:creator>
  <cp:lastModifiedBy>Genesis</cp:lastModifiedBy>
  <cp:revision>72</cp:revision>
  <cp:lastPrinted>2019-06-05T22:38:41Z</cp:lastPrinted>
  <dcterms:created xsi:type="dcterms:W3CDTF">2014-07-09T15:59:36Z</dcterms:created>
  <dcterms:modified xsi:type="dcterms:W3CDTF">2026-06-25T14:04:42Z</dcterms:modified>
</cp:coreProperties>
</file>